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57" r:id="rId6"/>
    <p:sldId id="268" r:id="rId7"/>
    <p:sldId id="269" r:id="rId8"/>
    <p:sldId id="267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C71EBB-1736-4615-98B2-82E8744F8B79}" v="17" dt="2023-11-20T20:07:36.2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3436" y="591357"/>
            <a:ext cx="3991689" cy="2310364"/>
          </a:xfrm>
        </p:spPr>
        <p:txBody>
          <a:bodyPr>
            <a:normAutofit/>
          </a:bodyPr>
          <a:lstStyle/>
          <a:p>
            <a:r>
              <a:rPr lang="pt-BR" sz="4400" dirty="0"/>
              <a:t>PLANEJAMENTO ESTRATÉGICO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0111" y="2994254"/>
            <a:ext cx="4107264" cy="1086237"/>
          </a:xfrm>
        </p:spPr>
        <p:txBody>
          <a:bodyPr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Professor: Carlos Lineu de Faria e Alves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Planejamento Estratégico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5° Semestre </a:t>
            </a:r>
            <a:endParaRPr lang="en-US" sz="1700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39" r="23034"/>
          <a:stretch/>
        </p:blipFill>
        <p:spPr>
          <a:xfrm>
            <a:off x="6096000" y="10"/>
            <a:ext cx="6092823" cy="68579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B161633D-59AB-FF77-AB42-0CE7F53A7E62}"/>
              </a:ext>
            </a:extLst>
          </p:cNvPr>
          <p:cNvSpPr txBox="1">
            <a:spLocks/>
          </p:cNvSpPr>
          <p:nvPr/>
        </p:nvSpPr>
        <p:spPr>
          <a:xfrm>
            <a:off x="1560111" y="4173024"/>
            <a:ext cx="3991689" cy="2418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2000"/>
              </a:lnSpc>
              <a:spcAft>
                <a:spcPts val="600"/>
              </a:spcAft>
            </a:pPr>
            <a:endParaRPr lang="pt-BR" sz="1700" dirty="0"/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pt-BR" sz="1700" dirty="0"/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Fernando Rodrigues Leite 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Leandro Florentino de Andrade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Raiara Matias de Jesus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pt-BR" sz="1700" dirty="0"/>
              <a:t>Thiago Augusto Nakasone de Lima  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20222"/>
            <a:ext cx="9601200" cy="584775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EMPRESA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8EC430-8A3B-445F-A94B-7CDC1C2D8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52524"/>
            <a:ext cx="9601200" cy="4676775"/>
          </a:xfrm>
        </p:spPr>
        <p:txBody>
          <a:bodyPr/>
          <a:lstStyle/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sz="2800" dirty="0"/>
              <a:t>Nossa empresa é uma rede de lojas de Moda Casual e Acessível, que além de atuar com lojas físicas em Shoppings e áreas centrais de cidades, atende também pelo e-commerce.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05708"/>
            <a:ext cx="9601200" cy="584775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VALORES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8EC430-8A3B-445F-A94B-7CDC1C2D8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52524"/>
            <a:ext cx="9601200" cy="4676775"/>
          </a:xfrm>
        </p:spPr>
        <p:txBody>
          <a:bodyPr>
            <a:normAutofit lnSpcReduction="10000"/>
          </a:bodyPr>
          <a:lstStyle/>
          <a:p>
            <a:r>
              <a:rPr lang="pt-BR" b="1" dirty="0"/>
              <a:t>Acessibilidade: </a:t>
            </a:r>
            <a:r>
              <a:rPr lang="pt-BR" dirty="0"/>
              <a:t>nosso objetivo é oferecer moda de qualidade a preços acessíveis, permitindo que uma ampla gama de clientes tenha acesso às últimas tendências;</a:t>
            </a:r>
          </a:p>
          <a:p>
            <a:endParaRPr lang="pt-BR" b="1" dirty="0"/>
          </a:p>
          <a:p>
            <a:r>
              <a:rPr lang="pt-BR" b="1" dirty="0"/>
              <a:t>Diversidade e inclusão: </a:t>
            </a:r>
            <a:r>
              <a:rPr lang="pt-BR" dirty="0"/>
              <a:t>valorizamos a diversidade em todos os aspectos, desde a variedade de estilos até o atendimento ao cliente, garantindo que todos se sintam bem-vindos e representados;</a:t>
            </a:r>
          </a:p>
          <a:p>
            <a:endParaRPr lang="pt-BR" b="1" dirty="0"/>
          </a:p>
          <a:p>
            <a:r>
              <a:rPr lang="pt-BR" b="1" dirty="0"/>
              <a:t>Praticidade e Conforto: </a:t>
            </a:r>
            <a:r>
              <a:rPr lang="pt-BR" dirty="0"/>
              <a:t>queremos que nossos clientes se sintam confortáveis e confiantes em suas roupas, proporcionando produtos que combinem estilo com funcionalidade;</a:t>
            </a:r>
          </a:p>
          <a:p>
            <a:endParaRPr lang="pt-BR" b="1" dirty="0"/>
          </a:p>
          <a:p>
            <a:r>
              <a:rPr lang="pt-BR" b="1" dirty="0"/>
              <a:t>Relacionamento com o Cliente: </a:t>
            </a:r>
            <a:r>
              <a:rPr lang="pt-BR" dirty="0"/>
              <a:t>buscamos construir relacionamentos duradouros com nossos clientes, oferecendo um serviço personalizado que vá além das vendas</a:t>
            </a:r>
            <a:r>
              <a:rPr lang="pt-BR" b="1" dirty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1452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05708"/>
            <a:ext cx="9601200" cy="584775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ESTRATÉGIA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8EC430-8A3B-445F-A94B-7CDC1C2D8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52525"/>
            <a:ext cx="10388600" cy="5596618"/>
          </a:xfrm>
        </p:spPr>
        <p:txBody>
          <a:bodyPr>
            <a:normAutofit lnSpcReduction="10000"/>
          </a:bodyPr>
          <a:lstStyle/>
          <a:p>
            <a:r>
              <a:rPr lang="pt-BR" b="1" dirty="0"/>
              <a:t>Localização Estratégica: </a:t>
            </a:r>
            <a:r>
              <a:rPr lang="pt-BR" dirty="0"/>
              <a:t>Estabelecemos a loja em áreas de grande circulação ou centros comerciais, garantindo fácil acesso para os clientes;</a:t>
            </a:r>
            <a:endParaRPr lang="pt-BR" b="1" dirty="0"/>
          </a:p>
          <a:p>
            <a:endParaRPr lang="pt-BR" b="1" dirty="0"/>
          </a:p>
          <a:p>
            <a:r>
              <a:rPr lang="pt-BR" b="1" dirty="0"/>
              <a:t>Marketing Localizado: </a:t>
            </a:r>
            <a:r>
              <a:rPr lang="pt-BR" dirty="0"/>
              <a:t>Utilizamos estratégias de marketing direcionadas, como panfletos locais, anúncios nas redes sociais com foco na comunidade e colaborações com influenciadores locais;</a:t>
            </a:r>
            <a:endParaRPr lang="pt-BR" b="1" dirty="0"/>
          </a:p>
          <a:p>
            <a:endParaRPr lang="pt-BR" b="1" dirty="0"/>
          </a:p>
          <a:p>
            <a:r>
              <a:rPr lang="pt-BR" b="1" dirty="0"/>
              <a:t>Promoções e Descontos: </a:t>
            </a:r>
            <a:r>
              <a:rPr lang="pt-BR" dirty="0"/>
              <a:t>Oferecemos promoções sazonais, descontos para clientes fiéis e programas de fidelidade para incentivar as compras e retenção de clientes;</a:t>
            </a:r>
            <a:endParaRPr lang="pt-BR" b="1" dirty="0"/>
          </a:p>
          <a:p>
            <a:endParaRPr lang="pt-BR" b="1" dirty="0"/>
          </a:p>
          <a:p>
            <a:r>
              <a:rPr lang="pt-BR" b="1" dirty="0"/>
              <a:t>Experiência do Cliente na Loja Física e Online: </a:t>
            </a:r>
            <a:r>
              <a:rPr lang="pt-BR" dirty="0"/>
              <a:t>Investimos em ambientes atraentes na loja física, além de uma presença online eficaz, facilitando a experiência de compra para diferentes tipos de clientes;</a:t>
            </a:r>
          </a:p>
          <a:p>
            <a:endParaRPr lang="pt-BR" b="1" dirty="0"/>
          </a:p>
          <a:p>
            <a:r>
              <a:rPr lang="pt-BR" b="1" dirty="0"/>
              <a:t>Feedback e Melhoria Contínua</a:t>
            </a:r>
            <a:r>
              <a:rPr lang="pt-BR" dirty="0"/>
              <a:t>: Coletamos feedback dos clientes regularmente para melhorar nosso mix de produtos, atendimento ao cliente e estratégias de vendas.</a:t>
            </a:r>
          </a:p>
        </p:txBody>
      </p:sp>
    </p:spTree>
    <p:extLst>
      <p:ext uri="{BB962C8B-B14F-4D97-AF65-F5344CB8AC3E}">
        <p14:creationId xmlns:p14="http://schemas.microsoft.com/office/powerpoint/2010/main" val="1034623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05708"/>
            <a:ext cx="9601200" cy="584775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ATRIBUTOS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8EC430-8A3B-445F-A94B-7CDC1C2D8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52524"/>
            <a:ext cx="9601200" cy="4676775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/>
              <a:t>Variedade de Estilos: </a:t>
            </a:r>
            <a:r>
              <a:rPr lang="pt-BR" dirty="0"/>
              <a:t>ampla gama de roupas casuais, desde básicos do dia a dia até peças para ocasiões especiais;</a:t>
            </a:r>
          </a:p>
          <a:p>
            <a:endParaRPr lang="pt-BR" b="1" dirty="0"/>
          </a:p>
          <a:p>
            <a:r>
              <a:rPr lang="pt-BR" b="1" dirty="0"/>
              <a:t>Preços Acessíveis</a:t>
            </a:r>
            <a:r>
              <a:rPr lang="pt-BR" dirty="0"/>
              <a:t>: mantemos preços competitivos, tornando a moda acessível para um amplo público;</a:t>
            </a:r>
          </a:p>
          <a:p>
            <a:endParaRPr lang="pt-BR" b="1" dirty="0"/>
          </a:p>
          <a:p>
            <a:r>
              <a:rPr lang="pt-BR" b="1" dirty="0"/>
              <a:t>Tendências Atuais</a:t>
            </a:r>
            <a:r>
              <a:rPr lang="pt-BR" dirty="0"/>
              <a:t>: acompanhamos de perto as últimas tendências da moda para garantir que nossos clientes tenham acesso a peças modernas e atualizadas;</a:t>
            </a:r>
          </a:p>
          <a:p>
            <a:endParaRPr lang="pt-BR" b="1" dirty="0"/>
          </a:p>
          <a:p>
            <a:r>
              <a:rPr lang="pt-BR" b="1" dirty="0"/>
              <a:t>Conforto e Durabilidade</a:t>
            </a:r>
            <a:r>
              <a:rPr lang="pt-BR" dirty="0"/>
              <a:t>: priorizamos o conforto e a durabilidade das nossas roupas;</a:t>
            </a:r>
          </a:p>
          <a:p>
            <a:endParaRPr lang="pt-BR" b="1" dirty="0"/>
          </a:p>
          <a:p>
            <a:r>
              <a:rPr lang="pt-BR" b="1" dirty="0"/>
              <a:t>Atendimento ao Cliente Personalizado</a:t>
            </a:r>
            <a:r>
              <a:rPr lang="pt-BR" dirty="0"/>
              <a:t>: fornecemos um atendimento personalizado, ajudando os clientes na escolha de roupas que se adequem ao seu estilo e necessidades.</a:t>
            </a:r>
          </a:p>
        </p:txBody>
      </p:sp>
    </p:spTree>
    <p:extLst>
      <p:ext uri="{BB962C8B-B14F-4D97-AF65-F5344CB8AC3E}">
        <p14:creationId xmlns:p14="http://schemas.microsoft.com/office/powerpoint/2010/main" val="31096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05708"/>
            <a:ext cx="9601200" cy="584775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ATRIBUTOS CONCORRENTE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8EC430-8A3B-445F-A94B-7CDC1C2D8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52524"/>
            <a:ext cx="9601200" cy="4676775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/>
              <a:t>Variedade de Estilos: </a:t>
            </a:r>
            <a:r>
              <a:rPr lang="pt-BR" dirty="0"/>
              <a:t>alta variedade de estilos, tentando abranger diferentes preferências de moda;</a:t>
            </a:r>
          </a:p>
          <a:p>
            <a:endParaRPr lang="pt-BR" b="1" dirty="0"/>
          </a:p>
          <a:p>
            <a:r>
              <a:rPr lang="pt-BR" b="1" dirty="0"/>
              <a:t>Preços Acessíveis</a:t>
            </a:r>
            <a:r>
              <a:rPr lang="pt-BR" dirty="0"/>
              <a:t>: preços competitivos, mas possivelmente sacrificando a qualidade para manter os preços baixos;</a:t>
            </a:r>
          </a:p>
          <a:p>
            <a:endParaRPr lang="pt-BR" b="1" dirty="0"/>
          </a:p>
          <a:p>
            <a:r>
              <a:rPr lang="pt-BR" b="1" dirty="0"/>
              <a:t>Tendências Atuais</a:t>
            </a:r>
            <a:r>
              <a:rPr lang="pt-BR" dirty="0"/>
              <a:t>: acompanhamento das tendências da moda, mas com menor foco em inovação;</a:t>
            </a:r>
          </a:p>
          <a:p>
            <a:endParaRPr lang="pt-BR" b="1" dirty="0"/>
          </a:p>
          <a:p>
            <a:r>
              <a:rPr lang="pt-BR" b="1" dirty="0"/>
              <a:t>Conforto e Durabilidade</a:t>
            </a:r>
            <a:r>
              <a:rPr lang="pt-BR" dirty="0"/>
              <a:t>: prioridade na durabilidade, mas pode haver comprometimento no conforto devido a materiais mais rígidos;</a:t>
            </a:r>
          </a:p>
          <a:p>
            <a:endParaRPr lang="pt-BR" b="1" dirty="0"/>
          </a:p>
          <a:p>
            <a:r>
              <a:rPr lang="pt-BR" b="1" dirty="0"/>
              <a:t>Atendimento ao Cliente Personalizado</a:t>
            </a:r>
            <a:r>
              <a:rPr lang="pt-BR" dirty="0"/>
              <a:t>: oferecem um atendimento padrão, mas não personalizado.</a:t>
            </a:r>
          </a:p>
        </p:txBody>
      </p:sp>
    </p:spTree>
    <p:extLst>
      <p:ext uri="{BB962C8B-B14F-4D97-AF65-F5344CB8AC3E}">
        <p14:creationId xmlns:p14="http://schemas.microsoft.com/office/powerpoint/2010/main" val="1112365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E99EC-F0B2-CFF8-ECAC-5E9CF8CA4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50372"/>
            <a:ext cx="9601200" cy="736600"/>
          </a:xfrm>
        </p:spPr>
        <p:txBody>
          <a:bodyPr/>
          <a:lstStyle/>
          <a:p>
            <a:pPr algn="ctr"/>
            <a:r>
              <a:rPr lang="pt-BR" dirty="0"/>
              <a:t>CURVA DE VALORES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3DF5D47-ACA3-24B9-75CC-571554253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14"/>
          <a:stretch/>
        </p:blipFill>
        <p:spPr>
          <a:xfrm>
            <a:off x="820057" y="986972"/>
            <a:ext cx="11069137" cy="220707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734ADF-0817-462C-D3B4-91F4759D5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43" y="3429000"/>
            <a:ext cx="7939314" cy="326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3B4512-5275-5BC4-A065-A8A1BE343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DÚVIDAS?</a:t>
            </a:r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17272452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59DEEDA-74A1-4CB5-990D-ADBFCB7663B0}">
  <we:reference id="8c079bc0-695b-4e36-9ef8-6ac1bd7eea20" version="1.0.0.6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purl.org/dc/elements/1.1/"/>
    <ds:schemaRef ds:uri="http://purl.org/dc/dcmitype/"/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1699</TotalTime>
  <Words>505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Calibri</vt:lpstr>
      <vt:lpstr>Franklin Gothic Book</vt:lpstr>
      <vt:lpstr>Crop</vt:lpstr>
      <vt:lpstr>PLANEJAMENTO ESTRATÉGICO</vt:lpstr>
      <vt:lpstr>EMPRESA</vt:lpstr>
      <vt:lpstr>VALORES</vt:lpstr>
      <vt:lpstr>ESTRATÉGIA</vt:lpstr>
      <vt:lpstr>ATRIBUTOS</vt:lpstr>
      <vt:lpstr>ATRIBUTOS CONCORRENTE</vt:lpstr>
      <vt:lpstr>CURVA DE VALORES</vt:lpstr>
      <vt:lpstr>DÚVIDAS?    OBRIGADO</vt:lpstr>
    </vt:vector>
  </TitlesOfParts>
  <Company>Ericsson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financeira</dc:title>
  <dc:creator>THIAGO LIMA</dc:creator>
  <cp:lastModifiedBy>Leandro Andrade</cp:lastModifiedBy>
  <cp:revision>11</cp:revision>
  <dcterms:created xsi:type="dcterms:W3CDTF">2023-08-29T00:36:18Z</dcterms:created>
  <dcterms:modified xsi:type="dcterms:W3CDTF">2023-11-20T20:16:14Z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